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307" r:id="rId4"/>
    <p:sldId id="306" r:id="rId5"/>
    <p:sldId id="294" r:id="rId6"/>
    <p:sldId id="296" r:id="rId7"/>
    <p:sldId id="297" r:id="rId8"/>
    <p:sldId id="299" r:id="rId9"/>
    <p:sldId id="264" r:id="rId10"/>
    <p:sldId id="300" r:id="rId11"/>
    <p:sldId id="301" r:id="rId12"/>
    <p:sldId id="305" r:id="rId13"/>
    <p:sldId id="302" r:id="rId14"/>
    <p:sldId id="265" r:id="rId15"/>
    <p:sldId id="303" r:id="rId16"/>
    <p:sldId id="266" r:id="rId17"/>
    <p:sldId id="267" r:id="rId18"/>
    <p:sldId id="268" r:id="rId19"/>
    <p:sldId id="304" r:id="rId20"/>
    <p:sldId id="269" r:id="rId21"/>
    <p:sldId id="270" r:id="rId22"/>
    <p:sldId id="310" r:id="rId23"/>
    <p:sldId id="308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7FD8BCB-1565-48B3-8C5A-3655F95080D2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7ABDB9B-6485-48C1-88D7-B0B3F2E291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0"/>
            <a:ext cx="4923155" cy="68821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25290" y="329514"/>
            <a:ext cx="6098060" cy="697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TRUYỀN THỐNG :</a:t>
            </a:r>
            <a:endParaRPr lang="vi-VN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Nam……..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ca, ca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9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8511" y="5277225"/>
            <a:ext cx="2792627" cy="1310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00" y="3599666"/>
            <a:ext cx="2792627" cy="1603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29" y="1994650"/>
            <a:ext cx="2590800" cy="1510592"/>
          </a:xfrm>
          <a:prstGeom prst="rect">
            <a:avLst/>
          </a:prstGeom>
        </p:spPr>
      </p:pic>
      <p:pic>
        <p:nvPicPr>
          <p:cNvPr id="1038" name="Picture 14" descr="Mãn nhãn trước 30+ hình ảnh cánh đồng lúa thơ mộ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20" y="222667"/>
            <a:ext cx="2619375" cy="15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58PIC58PIC58PIC58PICHsaGKG559akDq_PIC2018.png"/>
          <p:cNvPicPr>
            <a:picLocks noChangeAspect="1"/>
          </p:cNvPicPr>
          <p:nvPr/>
        </p:nvPicPr>
        <p:blipFill>
          <a:blip r:embed="rId5" cstate="print"/>
          <a:srcRect l="7143" t="16071" r="5357" b="14286"/>
          <a:stretch>
            <a:fillRect/>
          </a:stretch>
        </p:blipFill>
        <p:spPr>
          <a:xfrm>
            <a:off x="-506095" y="-635000"/>
            <a:ext cx="12835890" cy="812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409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09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09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409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1000"/>
                                        <p:tgtEl>
                                          <p:spTgt spid="409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409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409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Text Box 5"/>
          <p:cNvSpPr txBox="1">
            <a:spLocks noChangeArrowheads="1"/>
          </p:cNvSpPr>
          <p:nvPr/>
        </p:nvSpPr>
        <p:spPr bwMode="auto">
          <a:xfrm>
            <a:off x="6248400" y="17526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b="1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048000" y="914400"/>
            <a:ext cx="2438400" cy="523875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6248400" y="914400"/>
            <a:ext cx="2514600" cy="523875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276600" y="21336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nước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3276600" y="29718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 biếng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3276600" y="36576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ơn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3276600" y="44196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3276600" y="51054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thực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6400800" y="43434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ơn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6400800" y="20574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400800" y="28956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rẽ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6400800" y="35814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 trá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6400800" y="51054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ái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3276600" y="58674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6400800" y="5791200"/>
            <a:ext cx="2057400" cy="523875"/>
          </a:xfrm>
          <a:prstGeom prst="rect">
            <a:avLst/>
          </a:prstGeom>
          <a:solidFill>
            <a:srgbClr val="FFCCCC"/>
          </a:solidFill>
          <a:ln w="381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bội</a:t>
            </a: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987" name="Group 43"/>
          <p:cNvGrpSpPr/>
          <p:nvPr/>
        </p:nvGrpSpPr>
        <p:grpSpPr bwMode="auto">
          <a:xfrm>
            <a:off x="3259563" y="2133600"/>
            <a:ext cx="2089150" cy="4257675"/>
            <a:chOff x="1118" y="1317"/>
            <a:chExt cx="1316" cy="2682"/>
          </a:xfrm>
        </p:grpSpPr>
        <p:grpSp>
          <p:nvGrpSpPr>
            <p:cNvPr id="1142811" name="Group 42"/>
            <p:cNvGrpSpPr/>
            <p:nvPr/>
          </p:nvGrpSpPr>
          <p:grpSpPr bwMode="auto">
            <a:xfrm>
              <a:off x="1118" y="1317"/>
              <a:ext cx="1312" cy="2214"/>
              <a:chOff x="1118" y="1317"/>
              <a:chExt cx="1312" cy="2214"/>
            </a:xfrm>
          </p:grpSpPr>
          <p:sp>
            <p:nvSpPr>
              <p:cNvPr id="1142813" name="Text Box 30"/>
              <p:cNvSpPr txBox="1">
                <a:spLocks noChangeArrowheads="1"/>
              </p:cNvSpPr>
              <p:nvPr/>
            </p:nvSpPr>
            <p:spPr bwMode="auto">
              <a:xfrm>
                <a:off x="1120" y="1317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 nước</a:t>
                </a:r>
                <a:endParaRPr lang="en-US" altLang="en-US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814" name="Text Box 31"/>
              <p:cNvSpPr txBox="1">
                <a:spLocks noChangeArrowheads="1"/>
              </p:cNvSpPr>
              <p:nvPr/>
            </p:nvSpPr>
            <p:spPr bwMode="auto">
              <a:xfrm>
                <a:off x="1120" y="1854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 chỉ</a:t>
                </a:r>
                <a:endParaRPr lang="en-US" altLang="en-US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815" name="Text Box 32"/>
              <p:cNvSpPr txBox="1">
                <a:spLocks noChangeArrowheads="1"/>
              </p:cNvSpPr>
              <p:nvPr/>
            </p:nvSpPr>
            <p:spPr bwMode="auto">
              <a:xfrm>
                <a:off x="1120" y="2298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ơn</a:t>
                </a:r>
                <a:endParaRPr lang="en-US" altLang="en-US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816" name="Text Box 33"/>
              <p:cNvSpPr txBox="1">
                <a:spLocks noChangeArrowheads="1"/>
              </p:cNvSpPr>
              <p:nvPr/>
            </p:nvSpPr>
            <p:spPr bwMode="auto">
              <a:xfrm>
                <a:off x="1134" y="2763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alt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ái</a:t>
                </a:r>
                <a:endParaRPr lang="en-US" altLang="en-US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817" name="Text Box 34"/>
              <p:cNvSpPr txBox="1">
                <a:spLocks noChangeArrowheads="1"/>
              </p:cNvSpPr>
              <p:nvPr/>
            </p:nvSpPr>
            <p:spPr bwMode="auto">
              <a:xfrm>
                <a:off x="1118" y="3201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 thực</a:t>
                </a:r>
                <a:endParaRPr lang="en-US" altLang="en-US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42812" name="Text Box 35"/>
            <p:cNvSpPr txBox="1">
              <a:spLocks noChangeArrowheads="1"/>
            </p:cNvSpPr>
            <p:nvPr/>
          </p:nvSpPr>
          <p:spPr bwMode="auto">
            <a:xfrm>
              <a:off x="1138" y="3669"/>
              <a:ext cx="1296" cy="3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kết</a:t>
              </a:r>
              <a:endPara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989" name="Group 45"/>
          <p:cNvGrpSpPr/>
          <p:nvPr/>
        </p:nvGrpSpPr>
        <p:grpSpPr bwMode="auto">
          <a:xfrm>
            <a:off x="6392863" y="2049463"/>
            <a:ext cx="2082800" cy="4273550"/>
            <a:chOff x="3067" y="1291"/>
            <a:chExt cx="1312" cy="2692"/>
          </a:xfrm>
        </p:grpSpPr>
        <p:grpSp>
          <p:nvGrpSpPr>
            <p:cNvPr id="1142804" name="Group 44"/>
            <p:cNvGrpSpPr/>
            <p:nvPr/>
          </p:nvGrpSpPr>
          <p:grpSpPr bwMode="auto">
            <a:xfrm>
              <a:off x="3067" y="1291"/>
              <a:ext cx="1312" cy="2244"/>
              <a:chOff x="3067" y="1291"/>
              <a:chExt cx="1312" cy="2244"/>
            </a:xfrm>
          </p:grpSpPr>
          <p:sp>
            <p:nvSpPr>
              <p:cNvPr id="25622" name="Text Box 36"/>
              <p:cNvSpPr txBox="1">
                <a:spLocks noChangeArrowheads="1"/>
              </p:cNvSpPr>
              <p:nvPr/>
            </p:nvSpPr>
            <p:spPr bwMode="auto">
              <a:xfrm>
                <a:off x="3083" y="1291"/>
                <a:ext cx="1296" cy="33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807" name="Text Box 37"/>
              <p:cNvSpPr txBox="1">
                <a:spLocks noChangeArrowheads="1"/>
              </p:cNvSpPr>
              <p:nvPr/>
            </p:nvSpPr>
            <p:spPr bwMode="auto">
              <a:xfrm>
                <a:off x="3078" y="1816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Lười biếng</a:t>
                </a:r>
                <a:endParaRPr lang="en-US" altLang="en-US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808" name="Text Box 38"/>
              <p:cNvSpPr txBox="1">
                <a:spLocks noChangeArrowheads="1"/>
              </p:cNvSpPr>
              <p:nvPr/>
            </p:nvSpPr>
            <p:spPr bwMode="auto">
              <a:xfrm>
                <a:off x="3072" y="2256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 ơn</a:t>
                </a:r>
                <a:endParaRPr lang="en-US" altLang="en-US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809" name="Text Box 39"/>
              <p:cNvSpPr txBox="1">
                <a:spLocks noChangeArrowheads="1"/>
              </p:cNvSpPr>
              <p:nvPr/>
            </p:nvSpPr>
            <p:spPr bwMode="auto">
              <a:xfrm>
                <a:off x="3067" y="2734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Độc</a:t>
                </a:r>
                <a:r>
                  <a:rPr lang="en-US" alt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</a:t>
                </a:r>
                <a:endParaRPr lang="en-US" altLang="en-US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810" name="Text Box 40"/>
              <p:cNvSpPr txBox="1">
                <a:spLocks noChangeArrowheads="1"/>
              </p:cNvSpPr>
              <p:nvPr/>
            </p:nvSpPr>
            <p:spPr bwMode="auto">
              <a:xfrm>
                <a:off x="3072" y="3205"/>
                <a:ext cx="1296" cy="33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Dối</a:t>
                </a:r>
                <a:r>
                  <a:rPr lang="en-US" alt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</a:t>
                </a:r>
                <a:endParaRPr lang="en-US" altLang="en-US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42805" name="Text Box 41"/>
            <p:cNvSpPr txBox="1">
              <a:spLocks noChangeArrowheads="1"/>
            </p:cNvSpPr>
            <p:nvPr/>
          </p:nvSpPr>
          <p:spPr bwMode="auto">
            <a:xfrm>
              <a:off x="3072" y="3653"/>
              <a:ext cx="1296" cy="3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rẽ</a:t>
              </a:r>
              <a:endPara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990" name="Text Box 46"/>
          <p:cNvSpPr txBox="1">
            <a:spLocks noChangeArrowheads="1"/>
          </p:cNvSpPr>
          <p:nvPr/>
        </p:nvSpPr>
        <p:spPr bwMode="auto">
          <a:xfrm>
            <a:off x="3810000" y="914400"/>
            <a:ext cx="4953000" cy="5238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HAY KHÔNG NÊN</a:t>
            </a:r>
            <a:endParaRPr lang="en-US" altLang="en-US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0" y="3440906"/>
            <a:ext cx="180524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8" descr="6fc417983c9675ce1b60e983870aeb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1" y="147781"/>
            <a:ext cx="2029377" cy="19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39" y="4181475"/>
            <a:ext cx="1069764" cy="2526601"/>
          </a:xfrm>
          <a:prstGeom prst="rect">
            <a:avLst/>
          </a:prstGeom>
        </p:spPr>
      </p:pic>
      <p:pic>
        <p:nvPicPr>
          <p:cNvPr id="3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77" y="2950197"/>
            <a:ext cx="2222512" cy="1967878"/>
          </a:xfrm>
          <a:prstGeom prst="rect">
            <a:avLst/>
          </a:prstGeom>
        </p:spPr>
      </p:pic>
      <p:pic>
        <p:nvPicPr>
          <p:cNvPr id="38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52" y="974417"/>
            <a:ext cx="2203537" cy="1795734"/>
          </a:xfrm>
          <a:prstGeom prst="rect">
            <a:avLst/>
          </a:prstGeom>
        </p:spPr>
      </p:pic>
      <p:pic>
        <p:nvPicPr>
          <p:cNvPr id="39" name="Picture 38" descr="58PIC58PIC58PIC58PICHsaGKG559akDq_PIC2018.png"/>
          <p:cNvPicPr>
            <a:picLocks noChangeAspect="1"/>
          </p:cNvPicPr>
          <p:nvPr/>
        </p:nvPicPr>
        <p:blipFill>
          <a:blip r:embed="rId6" cstate="print"/>
          <a:srcRect l="7143" t="16071" r="5357" b="14286"/>
          <a:stretch>
            <a:fillRect/>
          </a:stretch>
        </p:blipFill>
        <p:spPr>
          <a:xfrm>
            <a:off x="2254768" y="-166254"/>
            <a:ext cx="7241309" cy="76477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49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49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649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649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649"/>
                            </p:stCondLst>
                            <p:childTnLst>
                              <p:par>
                                <p:cTn id="8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649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10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10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ldLvl="0" animBg="1"/>
      <p:bldP spid="82959" grpId="0" bldLvl="0" animBg="1"/>
      <p:bldP spid="82960" grpId="0" bldLvl="0" animBg="1"/>
      <p:bldP spid="82961" grpId="0" bldLvl="0" animBg="1"/>
      <p:bldP spid="82962" grpId="0" bldLvl="0" animBg="1"/>
      <p:bldP spid="82963" grpId="0" bldLvl="0" animBg="1"/>
      <p:bldP spid="82964" grpId="0" bldLvl="0" animBg="1"/>
      <p:bldP spid="82965" grpId="0" bldLvl="0" animBg="1"/>
      <p:bldP spid="82966" grpId="0" bldLvl="0" animBg="1"/>
      <p:bldP spid="82967" grpId="0" bldLvl="0" animBg="1"/>
      <p:bldP spid="82968" grpId="0" bldLvl="0" animBg="1"/>
      <p:bldP spid="82971" grpId="0" bldLvl="0" animBg="1"/>
      <p:bldP spid="82972" grpId="0" bldLvl="0" animBg="1"/>
      <p:bldP spid="82973" grpId="0" bldLvl="0" animBg="1"/>
      <p:bldP spid="82990" grpId="0" bldLvl="0" animBg="1"/>
      <p:bldP spid="82990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755800"/>
            <a:ext cx="104894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242021"/>
                </a:solidFill>
                <a:latin typeface="+mj-lt"/>
              </a:rPr>
              <a:t>– Mỗi gia đình, dòng họ Việt Nam đều có truyền thống về văn hoá, đạo đức, lao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động,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nghề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nghiệp, học tập,...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Tự hào về truyền thống gia đình, dòng họ là thể hiện sự hài lòng, hãnh diện về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giá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trị tốt đẹp mà gia đình, dòng họ đã tạo ra.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Truyền thống của gia đình, dòng họ giúp chúng ta có thêm kinh nghiệm, động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lực,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vượt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qua khó khăn, thử thách và nỗ lực vươn lên để thành công.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Chúng ta cần tự hào, trân trọng, nối tiếp và gìn giữ truyền thống của gia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đình,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dòng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họ bằng hành động và thái độ phù hợp.</a:t>
            </a:r>
            <a:r>
              <a:rPr lang="vi-VN" sz="2800" dirty="0">
                <a:latin typeface="+mj-lt"/>
              </a:rPr>
              <a:t> </a:t>
            </a:r>
            <a:br>
              <a:rPr lang="vi-VN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>
            <a:fillRect/>
          </a:stretch>
        </p:blipFill>
        <p:spPr bwMode="auto">
          <a:xfrm>
            <a:off x="274320" y="435448"/>
            <a:ext cx="862149" cy="8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4647565" y="110490"/>
            <a:ext cx="2839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1191-C361-4BD8-90FB-45DF1C661F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28106" y="0"/>
            <a:ext cx="4235450" cy="7025640"/>
          </a:xfrm>
          <a:prstGeom prst="rect">
            <a:avLst/>
          </a:prstGeom>
          <a:solidFill>
            <a:srgbClr val="1D9BB8">
              <a:alpha val="37000"/>
            </a:srgbClr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3733800" y="16395"/>
            <a:ext cx="1751514" cy="6858000"/>
          </a:xfrm>
          <a:prstGeom prst="rect">
            <a:avLst/>
          </a:prstGeom>
          <a:solidFill>
            <a:srgbClr val="1D9B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" name="PA_菱形 1"/>
          <p:cNvSpPr/>
          <p:nvPr>
            <p:custDataLst>
              <p:tags r:id="rId1"/>
            </p:custDataLst>
          </p:nvPr>
        </p:nvSpPr>
        <p:spPr>
          <a:xfrm>
            <a:off x="104292" y="1186524"/>
            <a:ext cx="3406471" cy="3406471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6" name="PA_菱形 1"/>
          <p:cNvSpPr/>
          <p:nvPr>
            <p:custDataLst>
              <p:tags r:id="rId2"/>
            </p:custDataLst>
          </p:nvPr>
        </p:nvSpPr>
        <p:spPr>
          <a:xfrm>
            <a:off x="619797" y="1736818"/>
            <a:ext cx="2375459" cy="2375459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组合 33"/>
          <p:cNvGrpSpPr/>
          <p:nvPr/>
        </p:nvGrpSpPr>
        <p:grpSpPr>
          <a:xfrm rot="16200000" flipH="1">
            <a:off x="3741435" y="2579523"/>
            <a:ext cx="1442024" cy="719424"/>
            <a:chOff x="2467503" y="4400363"/>
            <a:chExt cx="1442024" cy="719424"/>
          </a:xfrm>
        </p:grpSpPr>
        <p:cxnSp>
          <p:nvCxnSpPr>
            <p:cNvPr id="8" name="PA_直接连接符 30"/>
            <p:cNvCxnSpPr/>
            <p:nvPr>
              <p:custDataLst>
                <p:tags r:id="rId3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9" name="PA_直接连接符 30"/>
            <p:cNvCxnSpPr/>
            <p:nvPr>
              <p:custDataLst>
                <p:tags r:id="rId4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PA_组合 58"/>
          <p:cNvGrpSpPr/>
          <p:nvPr>
            <p:custDataLst>
              <p:tags r:id="rId5"/>
            </p:custDataLst>
          </p:nvPr>
        </p:nvGrpSpPr>
        <p:grpSpPr>
          <a:xfrm>
            <a:off x="5182600" y="5727457"/>
            <a:ext cx="369806" cy="856603"/>
            <a:chOff x="6697441" y="5773974"/>
            <a:chExt cx="439960" cy="1019104"/>
          </a:xfrm>
        </p:grpSpPr>
        <p:grpSp>
          <p:nvGrpSpPr>
            <p:cNvPr id="11" name="PA_组合 49"/>
            <p:cNvGrpSpPr/>
            <p:nvPr>
              <p:custDataLst>
                <p:tags r:id="rId6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18" name="PA_直接连接符 30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PA_直接连接符 30"/>
              <p:cNvCxnSpPr/>
              <p:nvPr>
                <p:custDataLst>
                  <p:tags r:id="rId8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PA_组合 49"/>
            <p:cNvGrpSpPr/>
            <p:nvPr>
              <p:custDataLst>
                <p:tags r:id="rId9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16" name="PA_直接连接符 30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PA_直接连接符 30"/>
              <p:cNvCxnSpPr/>
              <p:nvPr>
                <p:custDataLst>
                  <p:tags r:id="rId11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" name="PA_组合 49"/>
            <p:cNvGrpSpPr/>
            <p:nvPr>
              <p:custDataLst>
                <p:tags r:id="rId12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14" name="PA_直接连接符 30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PA_直接连接符 30"/>
              <p:cNvCxnSpPr/>
              <p:nvPr>
                <p:custDataLst>
                  <p:tags r:id="rId14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0" name="文本框 6"/>
          <p:cNvSpPr txBox="1"/>
          <p:nvPr/>
        </p:nvSpPr>
        <p:spPr>
          <a:xfrm>
            <a:off x="4448420" y="2092845"/>
            <a:ext cx="7743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</a:t>
            </a:r>
            <a:endParaRPr lang="zh-CN" altLang="en-US" sz="6600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1" name="PA_菱形 23"/>
          <p:cNvSpPr/>
          <p:nvPr>
            <p:custDataLst>
              <p:tags r:id="rId15"/>
            </p:custDataLst>
          </p:nvPr>
        </p:nvSpPr>
        <p:spPr>
          <a:xfrm flipH="1">
            <a:off x="9253457" y="1329233"/>
            <a:ext cx="422417" cy="422417"/>
          </a:xfrm>
          <a:prstGeom prst="diamond">
            <a:avLst/>
          </a:prstGeom>
          <a:solidFill>
            <a:srgbClr val="F3D3B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2" name="文本框 10"/>
          <p:cNvSpPr txBox="1"/>
          <p:nvPr/>
        </p:nvSpPr>
        <p:spPr>
          <a:xfrm>
            <a:off x="1231637" y="2361239"/>
            <a:ext cx="134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lang="zh-CN" altLang="en-US" sz="8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6069014" y="2819400"/>
            <a:ext cx="5886450" cy="4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20" grpId="0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250" y="420370"/>
            <a:ext cx="9509125" cy="485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7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63031"/>
            <a:ext cx="12488091" cy="1077218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242021"/>
                </a:solidFill>
                <a:latin typeface="+mj-lt"/>
              </a:rPr>
              <a:t>Em nhận xét gì về thái độ của Hoàng? Nếu là bạn của Hoàng, em sẽ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khuyên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Hoàng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như thế nào?</a:t>
            </a:r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5" y="1982470"/>
            <a:ext cx="2787015" cy="18281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695" y="592455"/>
            <a:ext cx="7775575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Tình huống 2: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Lan là học sinh của lớp 6A1. Ngày chủ nhật của tuần cuối tháng là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ngày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mà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Lan yêu thích nhất. Vì khi đến ngày đó, Lan cùng gia đình tham gia những việc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làm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thiện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nguyện đầy ý nghĩa như: tặng quà cho các cụ già neo đơn; tặng sách vở, quần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áo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cho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trẻ em cơ nhỡ... Theo kế hoạch của gia đình trong lần tới, là sẽ đi đến miền Trung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để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giúp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đỡ những gia đình bị tổn thất nhiều do thiên tai</a:t>
            </a:r>
            <a:r>
              <a:rPr lang="vi-VN" sz="3200" dirty="0">
                <a:latin typeface="+mj-lt"/>
              </a:rPr>
              <a:t> 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695" y="5464810"/>
            <a:ext cx="10853420" cy="58356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270" y="474345"/>
            <a:ext cx="4180840" cy="38011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1677835"/>
            <a:ext cx="54602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b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DB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rút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a Dao Tục Ngữ Bằng Tranh (Tái Bản 2016) | Tik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91" y="106433"/>
            <a:ext cx="4716870" cy="6682234"/>
          </a:xfrm>
          <a:prstGeom prst="rect">
            <a:avLst/>
          </a:prstGeom>
          <a:solidFill>
            <a:srgbClr val="0000FF"/>
          </a:solidFill>
          <a:ln w="76200">
            <a:solidFill>
              <a:srgbClr val="0000FF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5315" y="747395"/>
            <a:ext cx="8243888" cy="204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endParaRPr lang="en-US" altLang="en-US" sz="4000"/>
          </a:p>
        </p:txBody>
      </p:sp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4085254" y="1735930"/>
            <a:ext cx="5429250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5860" name="Text Box 4"/>
          <p:cNvSpPr txBox="1">
            <a:spLocks noChangeArrowheads="1"/>
          </p:cNvSpPr>
          <p:nvPr/>
        </p:nvSpPr>
        <p:spPr bwMode="auto">
          <a:xfrm>
            <a:off x="6934200" y="3276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eaLnBrk="0" fontAlgn="base" hangingPunct="0">
              <a:spcAft>
                <a:spcPct val="0"/>
              </a:spcAft>
            </a:pPr>
            <a:endParaRPr lang="en-US" altLang="en-US" sz="1800" smtClean="0">
              <a:solidFill>
                <a:srgbClr val="5F5F5F"/>
              </a:solidFill>
              <a:latin typeface="Verdana" panose="020B0604030504040204" pitchFamily="34" charset="0"/>
            </a:endParaRPr>
          </a:p>
        </p:txBody>
      </p:sp>
      <p:sp>
        <p:nvSpPr>
          <p:cNvPr id="483334" name="Text Box 6"/>
          <p:cNvSpPr txBox="1">
            <a:spLocks noChangeArrowheads="1"/>
          </p:cNvSpPr>
          <p:nvPr/>
        </p:nvSpPr>
        <p:spPr bwMode="auto">
          <a:xfrm>
            <a:off x="3463290" y="747236"/>
            <a:ext cx="63246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en-US" sz="3200" b="1" i="1" u="sng" dirty="0" err="1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u="sng" dirty="0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u="sng" dirty="0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200" b="1" i="1" u="sng" dirty="0" err="1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i="1" u="sng" dirty="0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u="sng" dirty="0" err="1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b="1" i="1" u="sng" dirty="0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i="1" u="sng" dirty="0" smtClean="0">
                <a:solidFill>
                  <a:srgbClr val="2B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i="1" u="sng" dirty="0" smtClean="0">
              <a:solidFill>
                <a:srgbClr val="2B05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3335" name="Picture 7" descr="cam%20ho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8" y="1624806"/>
            <a:ext cx="3153747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4194256" y="3536155"/>
            <a:ext cx="5593556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lnSpc>
                <a:spcPct val="140000"/>
              </a:lnSpc>
              <a:spcAft>
                <a:spcPct val="0"/>
              </a:spcAft>
            </a:pPr>
            <a:endParaRPr lang="en-US" altLang="en-US" sz="2800" dirty="0" smtClean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4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ldLvl="0" animBg="1"/>
      <p:bldP spid="483334" grpId="0" bldLvl="0" animBg="1"/>
      <p:bldP spid="48333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09" y="869242"/>
            <a:ext cx="11778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Em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hãy xây dựng kịch bản và sắm vai xử lí tình huống sau:</a:t>
            </a:r>
            <a:br>
              <a:rPr lang="vi-VN" sz="3200" b="1" dirty="0">
                <a:solidFill>
                  <a:srgbClr val="FF0000"/>
                </a:solidFill>
                <a:latin typeface="+mj-lt"/>
              </a:rPr>
            </a:br>
            <a:r>
              <a:rPr lang="vi-VN" sz="3200" b="1" dirty="0">
                <a:solidFill>
                  <a:srgbClr val="000000"/>
                </a:solidFill>
                <a:latin typeface="+mj-lt"/>
              </a:rPr>
              <a:t>Tình huống: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Giang sinh ra trong một gia đình có truyền thống hiếu học, có trình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độ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học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vấn cao, vì vậy bố mẹ muốn Giang trở thành một nhà khoa học. Giang còn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đang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phân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vân thì các bạn bảo rằng cứ làm theo ý mình chứ sao phải vì gia đình</a:t>
            </a:r>
            <a:r>
              <a:rPr lang="vi-VN" sz="3200" dirty="0">
                <a:latin typeface="+mj-lt"/>
              </a:rPr>
              <a:t> 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95934"/>
            <a:ext cx="12192000" cy="1077218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Nếu là Giang em sẽ ứng xử như thế nào với bạn bè?</a:t>
            </a:r>
            <a:br>
              <a:rPr lang="vi-VN" sz="3200" dirty="0">
                <a:solidFill>
                  <a:srgbClr val="242021"/>
                </a:solidFill>
                <a:latin typeface="+mj-lt"/>
              </a:rPr>
            </a:br>
            <a:r>
              <a:rPr lang="vi-VN" sz="32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Em sẽ làm gì để thể hiện sự tự hào về truyền thống của gia đình em?</a:t>
            </a:r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417" y="428178"/>
            <a:ext cx="11395166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bài viết; làm báo ảnh; làm áp phích hoặc làm video,... về gia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Tôn Thất Tùng hoặc một gia đình tại địa phương em. 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vẽ một bức tranh nói về ước mơ của em trong tương lai để duy trì, phát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của gia đình, dòng họ.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07558"/>
            <a:ext cx="12192000" cy="53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973197" y="0"/>
            <a:ext cx="5443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5057" y="-1"/>
            <a:ext cx="5443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606908"/>
            <a:ext cx="12192000" cy="53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755800"/>
            <a:ext cx="104894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242021"/>
                </a:solidFill>
                <a:latin typeface="+mj-lt"/>
              </a:rPr>
              <a:t>– Mỗi gia đình, dòng họ Việt Nam đều có truyền thống về văn hoá, đạo đức, lao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động,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nghề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nghiệp, học tập,...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Tự hào về truyền thống gia đình, dòng họ là thể hiện sự hài lòng, hãnh diện về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giá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trị tốt đẹp mà gia đình, dòng họ đã tạo ra.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Truyền thống của gia đình, dòng họ giúp chúng ta có thêm kinh nghiệm, động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lực,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vượt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qua khó khăn, thử thách và nỗ lực vươn lên để thành công.</a:t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Chúng ta cần tự hào, trân trọng, nối tiếp và gìn giữ truyền thống của gia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đình,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dòng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họ bằng hành động và thái độ phù hợp.</a:t>
            </a:r>
            <a:r>
              <a:rPr lang="vi-VN" sz="2800" dirty="0">
                <a:latin typeface="+mj-lt"/>
              </a:rPr>
              <a:t> </a:t>
            </a:r>
            <a:br>
              <a:rPr lang="vi-VN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>
            <a:fillRect/>
          </a:stretch>
        </p:blipFill>
        <p:spPr bwMode="auto">
          <a:xfrm>
            <a:off x="274320" y="435448"/>
            <a:ext cx="862149" cy="8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4647565" y="110490"/>
            <a:ext cx="2839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417" y="428178"/>
            <a:ext cx="11395166" cy="3538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charset="0"/>
              <a:buChar char="o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chép bài phần ghi nhớ vào trong tập.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charset="0"/>
              <a:buChar char="o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bài học, xem trước bài số 2.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charset="0"/>
              <a:buChar char="o"/>
            </a:pPr>
            <a:r>
              <a:rPr lang="en-US" altLang="vi-VN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tập: </a:t>
            </a:r>
            <a:r>
              <a:rPr lang="vi-VN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hãy vẽ một bức tranh về ước mơ nghề nghiệp của em trong tương lai, tiếp nối truyền thống của gia đình, dòng họ</a:t>
            </a:r>
            <a:r>
              <a:rPr lang="vi-VN" sz="32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07558"/>
            <a:ext cx="12192000" cy="53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973197" y="0"/>
            <a:ext cx="5443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5057" y="-1"/>
            <a:ext cx="5443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606908"/>
            <a:ext cx="12192000" cy="53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huôn Viên Thanh Niên Mùa Gió Trường Thiết Kế Nền Bảng đen, Phong Cách Trẻ  Trung, Khuôn Viên Trường, Bảng đen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395" y="1111185"/>
            <a:ext cx="79030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HÀO  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TRUYỀN THỐNG 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ĐÌNH, DÒNG HỌ.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1191-C361-4BD8-90FB-45DF1C661F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28106" y="0"/>
            <a:ext cx="4235450" cy="7025640"/>
          </a:xfrm>
          <a:prstGeom prst="rect">
            <a:avLst/>
          </a:prstGeom>
          <a:solidFill>
            <a:srgbClr val="1D9BB8">
              <a:alpha val="37000"/>
            </a:srgbClr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3733800" y="16395"/>
            <a:ext cx="1751514" cy="6858000"/>
          </a:xfrm>
          <a:prstGeom prst="rect">
            <a:avLst/>
          </a:prstGeom>
          <a:solidFill>
            <a:srgbClr val="1D9B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" name="PA_菱形 1"/>
          <p:cNvSpPr/>
          <p:nvPr>
            <p:custDataLst>
              <p:tags r:id="rId1"/>
            </p:custDataLst>
          </p:nvPr>
        </p:nvSpPr>
        <p:spPr>
          <a:xfrm>
            <a:off x="104292" y="1186524"/>
            <a:ext cx="3406471" cy="3406471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6" name="PA_菱形 1"/>
          <p:cNvSpPr/>
          <p:nvPr>
            <p:custDataLst>
              <p:tags r:id="rId2"/>
            </p:custDataLst>
          </p:nvPr>
        </p:nvSpPr>
        <p:spPr>
          <a:xfrm>
            <a:off x="619797" y="1736818"/>
            <a:ext cx="2375459" cy="2375459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组合 33"/>
          <p:cNvGrpSpPr/>
          <p:nvPr/>
        </p:nvGrpSpPr>
        <p:grpSpPr>
          <a:xfrm rot="16200000" flipH="1">
            <a:off x="3741435" y="2579523"/>
            <a:ext cx="1442024" cy="719424"/>
            <a:chOff x="2467503" y="4400363"/>
            <a:chExt cx="1442024" cy="719424"/>
          </a:xfrm>
        </p:grpSpPr>
        <p:cxnSp>
          <p:nvCxnSpPr>
            <p:cNvPr id="8" name="PA_直接连接符 30"/>
            <p:cNvCxnSpPr/>
            <p:nvPr>
              <p:custDataLst>
                <p:tags r:id="rId3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9" name="PA_直接连接符 30"/>
            <p:cNvCxnSpPr/>
            <p:nvPr>
              <p:custDataLst>
                <p:tags r:id="rId4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PA_组合 58"/>
          <p:cNvGrpSpPr/>
          <p:nvPr>
            <p:custDataLst>
              <p:tags r:id="rId5"/>
            </p:custDataLst>
          </p:nvPr>
        </p:nvGrpSpPr>
        <p:grpSpPr>
          <a:xfrm>
            <a:off x="5182600" y="5727457"/>
            <a:ext cx="369806" cy="856603"/>
            <a:chOff x="6697441" y="5773974"/>
            <a:chExt cx="439960" cy="1019104"/>
          </a:xfrm>
        </p:grpSpPr>
        <p:grpSp>
          <p:nvGrpSpPr>
            <p:cNvPr id="11" name="PA_组合 49"/>
            <p:cNvGrpSpPr/>
            <p:nvPr>
              <p:custDataLst>
                <p:tags r:id="rId6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18" name="PA_直接连接符 30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PA_直接连接符 30"/>
              <p:cNvCxnSpPr/>
              <p:nvPr>
                <p:custDataLst>
                  <p:tags r:id="rId8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PA_组合 49"/>
            <p:cNvGrpSpPr/>
            <p:nvPr>
              <p:custDataLst>
                <p:tags r:id="rId9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16" name="PA_直接连接符 30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PA_直接连接符 30"/>
              <p:cNvCxnSpPr/>
              <p:nvPr>
                <p:custDataLst>
                  <p:tags r:id="rId11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" name="PA_组合 49"/>
            <p:cNvGrpSpPr/>
            <p:nvPr>
              <p:custDataLst>
                <p:tags r:id="rId12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14" name="PA_直接连接符 30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PA_直接连接符 30"/>
              <p:cNvCxnSpPr/>
              <p:nvPr>
                <p:custDataLst>
                  <p:tags r:id="rId14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0" name="文本框 6"/>
          <p:cNvSpPr txBox="1"/>
          <p:nvPr/>
        </p:nvSpPr>
        <p:spPr>
          <a:xfrm>
            <a:off x="4448420" y="2092845"/>
            <a:ext cx="7743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zh-CN" altLang="en-US" sz="6600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1" name="PA_菱形 23"/>
          <p:cNvSpPr/>
          <p:nvPr>
            <p:custDataLst>
              <p:tags r:id="rId15"/>
            </p:custDataLst>
          </p:nvPr>
        </p:nvSpPr>
        <p:spPr>
          <a:xfrm flipH="1">
            <a:off x="9253457" y="1329233"/>
            <a:ext cx="422417" cy="422417"/>
          </a:xfrm>
          <a:prstGeom prst="diamond">
            <a:avLst/>
          </a:prstGeom>
          <a:solidFill>
            <a:srgbClr val="F3D3B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2" name="文本框 10"/>
          <p:cNvSpPr txBox="1"/>
          <p:nvPr/>
        </p:nvSpPr>
        <p:spPr>
          <a:xfrm>
            <a:off x="1231637" y="2361239"/>
            <a:ext cx="134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zh-CN" altLang="en-US" sz="8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6069014" y="2819400"/>
            <a:ext cx="5886450" cy="4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20" grpId="0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557463" y="1444625"/>
            <a:ext cx="6516687" cy="1936750"/>
          </a:xfrm>
          <a:prstGeom prst="cloudCallout">
            <a:avLst>
              <a:gd name="adj1" fmla="val -991"/>
              <a:gd name="adj2" fmla="val 67005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7251" name="Text Box 9"/>
          <p:cNvSpPr txBox="1">
            <a:spLocks noChangeArrowheads="1"/>
          </p:cNvSpPr>
          <p:nvPr/>
        </p:nvSpPr>
        <p:spPr bwMode="auto">
          <a:xfrm>
            <a:off x="3182938" y="1677988"/>
            <a:ext cx="5715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những hình ảnh dưới đây và cho biết các hình ảnh đó thể hiện những truyền thống nào của gia đình, dòng họ.</a:t>
            </a:r>
            <a:endParaRPr lang="en-US" altLang="en-US" b="1">
              <a:solidFill>
                <a:srgbClr val="5F5F5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30175"/>
            <a:ext cx="91360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57400" y="360363"/>
            <a:ext cx="6057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 CHƠI: </a:t>
            </a: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AI HIỂU BIẾT</a:t>
            </a:r>
            <a:endParaRPr lang="it-IT" altLang="en-US" sz="2400" b="1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74650"/>
            <a:ext cx="16303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hap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98266" y="3571875"/>
            <a:ext cx="2879884" cy="2709228"/>
          </a:xfrm>
          <a:prstGeom prst="rect">
            <a:avLst/>
          </a:prstGeom>
        </p:spPr>
      </p:pic>
      <p:pic>
        <p:nvPicPr>
          <p:cNvPr id="15" name="Shap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3182938" y="3554413"/>
            <a:ext cx="2835115" cy="2726690"/>
          </a:xfrm>
          <a:prstGeom prst="rect">
            <a:avLst/>
          </a:prstGeom>
        </p:spPr>
      </p:pic>
      <p:pic>
        <p:nvPicPr>
          <p:cNvPr id="16" name="Shape 42"/>
          <p:cNvPicPr/>
          <p:nvPr/>
        </p:nvPicPr>
        <p:blipFill>
          <a:blip r:embed="rId5"/>
          <a:stretch>
            <a:fillRect/>
          </a:stretch>
        </p:blipFill>
        <p:spPr>
          <a:xfrm>
            <a:off x="6222841" y="3554413"/>
            <a:ext cx="2602865" cy="2726690"/>
          </a:xfrm>
          <a:prstGeom prst="rect">
            <a:avLst/>
          </a:prstGeom>
        </p:spPr>
      </p:pic>
      <p:pic>
        <p:nvPicPr>
          <p:cNvPr id="17" name="Shape 44"/>
          <p:cNvPicPr/>
          <p:nvPr/>
        </p:nvPicPr>
        <p:blipFill>
          <a:blip r:embed="rId6"/>
          <a:stretch>
            <a:fillRect/>
          </a:stretch>
        </p:blipFill>
        <p:spPr>
          <a:xfrm>
            <a:off x="9101931" y="3611562"/>
            <a:ext cx="3103563" cy="2669541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7286" y="6331903"/>
            <a:ext cx="2787809" cy="40011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hiếu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2000" b="1" kern="0" dirty="0" smtClean="0">
              <a:solidFill>
                <a:srgbClr val="FF00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194641" y="6423025"/>
            <a:ext cx="2795256" cy="39687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altLang="en-US" sz="2000" b="1" kern="0" dirty="0" smtClean="0">
              <a:solidFill>
                <a:srgbClr val="FF0066"/>
              </a:solidFill>
              <a:latin typeface=".VnSouthern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140291" y="6331903"/>
            <a:ext cx="2757647" cy="40011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gốm</a:t>
            </a:r>
            <a:endParaRPr lang="en-US" altLang="en-US" sz="2000" b="1" kern="0" dirty="0" smtClean="0">
              <a:solidFill>
                <a:srgbClr val="FF00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182938" y="6281103"/>
            <a:ext cx="2822060" cy="40011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dệt</a:t>
            </a:r>
            <a:r>
              <a:rPr lang="en-US" altLang="en-US" sz="2000" b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endParaRPr lang="en-US" altLang="en-US" sz="2000" b="1" kern="0" dirty="0" smtClean="0">
              <a:solidFill>
                <a:srgbClr val="FF00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8" grpId="1" animBg="1"/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1191-C361-4BD8-90FB-45DF1C661F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28106" y="0"/>
            <a:ext cx="4235450" cy="7025640"/>
          </a:xfrm>
          <a:prstGeom prst="rect">
            <a:avLst/>
          </a:prstGeom>
          <a:solidFill>
            <a:srgbClr val="1D9BB8">
              <a:alpha val="37000"/>
            </a:srgbClr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3733800" y="16395"/>
            <a:ext cx="1751514" cy="6858000"/>
          </a:xfrm>
          <a:prstGeom prst="rect">
            <a:avLst/>
          </a:prstGeom>
          <a:solidFill>
            <a:srgbClr val="1D9B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" name="PA_菱形 1"/>
          <p:cNvSpPr/>
          <p:nvPr>
            <p:custDataLst>
              <p:tags r:id="rId1"/>
            </p:custDataLst>
          </p:nvPr>
        </p:nvSpPr>
        <p:spPr>
          <a:xfrm>
            <a:off x="104292" y="1186524"/>
            <a:ext cx="3406471" cy="3406471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6" name="PA_菱形 1"/>
          <p:cNvSpPr/>
          <p:nvPr>
            <p:custDataLst>
              <p:tags r:id="rId2"/>
            </p:custDataLst>
          </p:nvPr>
        </p:nvSpPr>
        <p:spPr>
          <a:xfrm>
            <a:off x="619797" y="1736818"/>
            <a:ext cx="2375459" cy="2375459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组合 33"/>
          <p:cNvGrpSpPr/>
          <p:nvPr/>
        </p:nvGrpSpPr>
        <p:grpSpPr>
          <a:xfrm rot="16200000" flipH="1">
            <a:off x="3741435" y="2579523"/>
            <a:ext cx="1442024" cy="719424"/>
            <a:chOff x="2467503" y="4400363"/>
            <a:chExt cx="1442024" cy="719424"/>
          </a:xfrm>
        </p:grpSpPr>
        <p:cxnSp>
          <p:nvCxnSpPr>
            <p:cNvPr id="8" name="PA_直接连接符 30"/>
            <p:cNvCxnSpPr/>
            <p:nvPr>
              <p:custDataLst>
                <p:tags r:id="rId3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9" name="PA_直接连接符 30"/>
            <p:cNvCxnSpPr/>
            <p:nvPr>
              <p:custDataLst>
                <p:tags r:id="rId4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PA_组合 58"/>
          <p:cNvGrpSpPr/>
          <p:nvPr>
            <p:custDataLst>
              <p:tags r:id="rId5"/>
            </p:custDataLst>
          </p:nvPr>
        </p:nvGrpSpPr>
        <p:grpSpPr>
          <a:xfrm>
            <a:off x="5182600" y="5727457"/>
            <a:ext cx="369806" cy="856603"/>
            <a:chOff x="6697441" y="5773974"/>
            <a:chExt cx="439960" cy="1019104"/>
          </a:xfrm>
        </p:grpSpPr>
        <p:grpSp>
          <p:nvGrpSpPr>
            <p:cNvPr id="11" name="PA_组合 49"/>
            <p:cNvGrpSpPr/>
            <p:nvPr>
              <p:custDataLst>
                <p:tags r:id="rId6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18" name="PA_直接连接符 30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PA_直接连接符 30"/>
              <p:cNvCxnSpPr/>
              <p:nvPr>
                <p:custDataLst>
                  <p:tags r:id="rId8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PA_组合 49"/>
            <p:cNvGrpSpPr/>
            <p:nvPr>
              <p:custDataLst>
                <p:tags r:id="rId9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16" name="PA_直接连接符 30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PA_直接连接符 30"/>
              <p:cNvCxnSpPr/>
              <p:nvPr>
                <p:custDataLst>
                  <p:tags r:id="rId11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" name="PA_组合 49"/>
            <p:cNvGrpSpPr/>
            <p:nvPr>
              <p:custDataLst>
                <p:tags r:id="rId12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14" name="PA_直接连接符 30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PA_直接连接符 30"/>
              <p:cNvCxnSpPr/>
              <p:nvPr>
                <p:custDataLst>
                  <p:tags r:id="rId14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0" name="文本框 6"/>
          <p:cNvSpPr txBox="1"/>
          <p:nvPr/>
        </p:nvSpPr>
        <p:spPr>
          <a:xfrm>
            <a:off x="4448420" y="2092845"/>
            <a:ext cx="7743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KHÁM PHÁ</a:t>
            </a:r>
            <a:endParaRPr lang="zh-CN" altLang="en-US" sz="6600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1" name="PA_菱形 23"/>
          <p:cNvSpPr/>
          <p:nvPr>
            <p:custDataLst>
              <p:tags r:id="rId15"/>
            </p:custDataLst>
          </p:nvPr>
        </p:nvSpPr>
        <p:spPr>
          <a:xfrm flipH="1">
            <a:off x="9253457" y="1329233"/>
            <a:ext cx="422417" cy="422417"/>
          </a:xfrm>
          <a:prstGeom prst="diamond">
            <a:avLst/>
          </a:prstGeom>
          <a:solidFill>
            <a:srgbClr val="F3D3B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2" name="文本框 10"/>
          <p:cNvSpPr txBox="1"/>
          <p:nvPr/>
        </p:nvSpPr>
        <p:spPr>
          <a:xfrm>
            <a:off x="1231637" y="2361239"/>
            <a:ext cx="134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zh-CN" altLang="en-US" sz="8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6069014" y="2819400"/>
            <a:ext cx="5886450" cy="4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20" grpId="0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4"/>
          <p:cNvSpPr>
            <a:spLocks noChangeArrowheads="1"/>
          </p:cNvSpPr>
          <p:nvPr/>
        </p:nvSpPr>
        <p:spPr bwMode="auto">
          <a:xfrm>
            <a:off x="3681412" y="821472"/>
            <a:ext cx="78628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Nam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3B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58PIC58PIC58PIC58PICHsaGKG559akDq_PIC2018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071" r="5357" b="14285"/>
          <a:stretch>
            <a:fillRect/>
          </a:stretch>
        </p:blipFill>
        <p:spPr bwMode="auto">
          <a:xfrm>
            <a:off x="-323850" y="-439737"/>
            <a:ext cx="13266738" cy="7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-439737"/>
            <a:ext cx="3263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9301" name="TextBox 7"/>
          <p:cNvSpPr txBox="1">
            <a:spLocks noChangeArrowheads="1"/>
          </p:cNvSpPr>
          <p:nvPr/>
        </p:nvSpPr>
        <p:spPr bwMode="auto">
          <a:xfrm>
            <a:off x="4013200" y="-76279"/>
            <a:ext cx="3263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9302" name="Rectangle 8"/>
          <p:cNvSpPr>
            <a:spLocks noChangeArrowheads="1"/>
          </p:cNvSpPr>
          <p:nvPr/>
        </p:nvSpPr>
        <p:spPr bwMode="auto">
          <a:xfrm>
            <a:off x="675482" y="2582069"/>
            <a:ext cx="77676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3B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9303" name="Rectangle 9"/>
          <p:cNvSpPr>
            <a:spLocks noChangeArrowheads="1"/>
          </p:cNvSpPr>
          <p:nvPr/>
        </p:nvSpPr>
        <p:spPr bwMode="auto">
          <a:xfrm>
            <a:off x="4803777" y="4587875"/>
            <a:ext cx="6524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74320" algn="l"/>
              </a:tabLs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3B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930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2497138"/>
            <a:ext cx="31686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30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4527550"/>
            <a:ext cx="33655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88" y="633728"/>
            <a:ext cx="2781299" cy="18594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589" y="528110"/>
            <a:ext cx="10123713" cy="574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85495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5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125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8895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25173" y="2286791"/>
            <a:ext cx="3257550" cy="2152650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78729" y="232"/>
            <a:ext cx="2032000" cy="18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86800" y="2659975"/>
            <a:ext cx="217170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99337" y="4702540"/>
            <a:ext cx="2480419" cy="1828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49611" y="4300466"/>
            <a:ext cx="2343150" cy="2019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613" y="2358012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23121" y="119509"/>
            <a:ext cx="19177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830539" y="3091934"/>
            <a:ext cx="206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11511" y="4892631"/>
            <a:ext cx="2173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p Arrow 1"/>
          <p:cNvSpPr/>
          <p:nvPr/>
        </p:nvSpPr>
        <p:spPr>
          <a:xfrm rot="19744618">
            <a:off x="5002665" y="1694887"/>
            <a:ext cx="396240" cy="7599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310225">
            <a:off x="6275838" y="1746668"/>
            <a:ext cx="477520" cy="594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5400000">
            <a:off x="7918671" y="2890705"/>
            <a:ext cx="477520" cy="1058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8235613">
            <a:off x="7230749" y="4023580"/>
            <a:ext cx="477520" cy="939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11267">
            <a:off x="4008298" y="3891087"/>
            <a:ext cx="477520" cy="9198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6493360">
            <a:off x="3556503" y="2818165"/>
            <a:ext cx="477520" cy="1058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63664" y="425708"/>
            <a:ext cx="2032000" cy="1885950"/>
          </a:xfrm>
          <a:prstGeom prst="ellipse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Up Arrow 18"/>
          <p:cNvSpPr/>
          <p:nvPr/>
        </p:nvSpPr>
        <p:spPr>
          <a:xfrm rot="3322112">
            <a:off x="7609353" y="1848258"/>
            <a:ext cx="477520" cy="117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30861" y="5185019"/>
            <a:ext cx="2601631" cy="1687365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 rot="11893995">
            <a:off x="5430168" y="4400300"/>
            <a:ext cx="477520" cy="783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61352" y="438642"/>
            <a:ext cx="2133600" cy="18669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Up Arrow 22"/>
          <p:cNvSpPr/>
          <p:nvPr/>
        </p:nvSpPr>
        <p:spPr>
          <a:xfrm rot="17448776">
            <a:off x="3772293" y="1888476"/>
            <a:ext cx="477520" cy="1186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63" grpId="0"/>
      <p:bldP spid="64" grpId="0"/>
      <p:bldP spid="2" grpId="0" bldLvl="0" animBg="1"/>
      <p:bldP spid="10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PA" val="v3.2.0"/>
</p:tagLst>
</file>

<file path=ppt/tags/tag44.xml><?xml version="1.0" encoding="utf-8"?>
<p:tagLst xmlns:p="http://schemas.openxmlformats.org/presentationml/2006/main">
  <p:tag name="PA" val="v3.2.0"/>
</p:tagLst>
</file>

<file path=ppt/tags/tag45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6038</Words>
  <Application>WPS Presentation</Application>
  <PresentationFormat>Widescreen</PresentationFormat>
  <Paragraphs>208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Lato Light</vt:lpstr>
      <vt:lpstr>Georgia</vt:lpstr>
      <vt:lpstr>Microsoft YaHei</vt:lpstr>
      <vt:lpstr>Calibri</vt:lpstr>
      <vt:lpstr>.VnSouthern</vt:lpstr>
      <vt:lpstr>Segoe Print</vt:lpstr>
      <vt:lpstr>Arial Unicode MS</vt:lpstr>
      <vt:lpstr>Calibri Light</vt:lpstr>
      <vt:lpstr>Verdana</vt:lpstr>
      <vt:lpstr>Wingdings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THONG</cp:lastModifiedBy>
  <cp:revision>26</cp:revision>
  <dcterms:created xsi:type="dcterms:W3CDTF">2021-05-30T14:14:00Z</dcterms:created>
  <dcterms:modified xsi:type="dcterms:W3CDTF">2021-09-10T16:46:31Z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